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8" r:id="rId3"/>
    <p:sldId id="257" r:id="rId4"/>
    <p:sldId id="259" r:id="rId5"/>
    <p:sldId id="263" r:id="rId6"/>
    <p:sldId id="264" r:id="rId7"/>
    <p:sldId id="260" r:id="rId8"/>
    <p:sldId id="265" r:id="rId9"/>
    <p:sldId id="266" r:id="rId10"/>
    <p:sldId id="261" r:id="rId11"/>
    <p:sldId id="267" r:id="rId12"/>
    <p:sldId id="262" r:id="rId13"/>
    <p:sldId id="268" r:id="rId14"/>
    <p:sldId id="270"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DB220A-8A59-4F0C-99FE-A9692ADC8C49}"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n-GB"/>
        </a:p>
      </dgm:t>
    </dgm:pt>
    <dgm:pt modelId="{00F191D4-51E3-4807-8D9D-DECF1346AEEF}">
      <dgm:prSet phldrT="[Text]"/>
      <dgm:spPr/>
      <dgm:t>
        <a:bodyPr/>
        <a:lstStyle/>
        <a:p>
          <a:r>
            <a:rPr lang="en-US" dirty="0"/>
            <a:t>Previous experience </a:t>
          </a:r>
          <a:endParaRPr lang="en-GB" dirty="0"/>
        </a:p>
      </dgm:t>
    </dgm:pt>
    <dgm:pt modelId="{46672A1D-74BC-4955-B989-146A408C953B}" type="parTrans" cxnId="{AB899AD1-3704-4262-B5B6-9A02968CE73A}">
      <dgm:prSet/>
      <dgm:spPr/>
      <dgm:t>
        <a:bodyPr/>
        <a:lstStyle/>
        <a:p>
          <a:endParaRPr lang="en-GB"/>
        </a:p>
      </dgm:t>
    </dgm:pt>
    <dgm:pt modelId="{3526FE77-0B83-45B1-B25E-C7A3F28CF3D7}" type="sibTrans" cxnId="{AB899AD1-3704-4262-B5B6-9A02968CE73A}">
      <dgm:prSet/>
      <dgm:spPr/>
      <dgm:t>
        <a:bodyPr/>
        <a:lstStyle/>
        <a:p>
          <a:endParaRPr lang="en-GB"/>
        </a:p>
      </dgm:t>
    </dgm:pt>
    <dgm:pt modelId="{822DEFC9-618A-4282-A4B3-A2286B70799D}">
      <dgm:prSet phldrT="[Text]"/>
      <dgm:spPr/>
      <dgm:t>
        <a:bodyPr/>
        <a:lstStyle/>
        <a:p>
          <a:r>
            <a:rPr lang="en-US" dirty="0"/>
            <a:t>Knowledge/skills gap</a:t>
          </a:r>
          <a:endParaRPr lang="en-GB" dirty="0"/>
        </a:p>
      </dgm:t>
    </dgm:pt>
    <dgm:pt modelId="{9BEC092C-D54F-4106-9C47-53405ADC8590}" type="parTrans" cxnId="{50A99C0D-7D23-4741-A0D4-4422245198CA}">
      <dgm:prSet/>
      <dgm:spPr/>
      <dgm:t>
        <a:bodyPr/>
        <a:lstStyle/>
        <a:p>
          <a:endParaRPr lang="en-GB"/>
        </a:p>
      </dgm:t>
    </dgm:pt>
    <dgm:pt modelId="{0503D809-9B88-46E3-B648-228D49042EAD}" type="sibTrans" cxnId="{50A99C0D-7D23-4741-A0D4-4422245198CA}">
      <dgm:prSet/>
      <dgm:spPr/>
      <dgm:t>
        <a:bodyPr/>
        <a:lstStyle/>
        <a:p>
          <a:endParaRPr lang="en-GB"/>
        </a:p>
      </dgm:t>
    </dgm:pt>
    <dgm:pt modelId="{25FA00BA-4C8B-4229-88D0-A02FEB0F3C2A}">
      <dgm:prSet phldrT="[Text]"/>
      <dgm:spPr/>
      <dgm:t>
        <a:bodyPr/>
        <a:lstStyle/>
        <a:p>
          <a:r>
            <a:rPr lang="en-US" dirty="0"/>
            <a:t>How the course fills the gap</a:t>
          </a:r>
          <a:endParaRPr lang="en-GB" dirty="0"/>
        </a:p>
      </dgm:t>
    </dgm:pt>
    <dgm:pt modelId="{8F04DCC5-621F-42CC-94DA-F0D43BB87596}" type="parTrans" cxnId="{00042C82-70C1-409B-A67B-D8D62D0D0B4F}">
      <dgm:prSet/>
      <dgm:spPr/>
      <dgm:t>
        <a:bodyPr/>
        <a:lstStyle/>
        <a:p>
          <a:endParaRPr lang="en-GB"/>
        </a:p>
      </dgm:t>
    </dgm:pt>
    <dgm:pt modelId="{D202374A-F6FF-4110-8343-74EE48326F41}" type="sibTrans" cxnId="{00042C82-70C1-409B-A67B-D8D62D0D0B4F}">
      <dgm:prSet/>
      <dgm:spPr/>
      <dgm:t>
        <a:bodyPr/>
        <a:lstStyle/>
        <a:p>
          <a:endParaRPr lang="en-GB"/>
        </a:p>
      </dgm:t>
    </dgm:pt>
    <dgm:pt modelId="{1E285094-DCD0-4EA8-AA74-E46F94DDE782}" type="pres">
      <dgm:prSet presAssocID="{39DB220A-8A59-4F0C-99FE-A9692ADC8C49}" presName="Name0" presStyleCnt="0">
        <dgm:presLayoutVars>
          <dgm:chMax val="11"/>
          <dgm:chPref val="11"/>
          <dgm:dir/>
          <dgm:resizeHandles/>
        </dgm:presLayoutVars>
      </dgm:prSet>
      <dgm:spPr/>
    </dgm:pt>
    <dgm:pt modelId="{3A8B8F48-F3DB-412D-B266-9B51C0F6CCDA}" type="pres">
      <dgm:prSet presAssocID="{25FA00BA-4C8B-4229-88D0-A02FEB0F3C2A}" presName="Accent3" presStyleCnt="0"/>
      <dgm:spPr/>
    </dgm:pt>
    <dgm:pt modelId="{3EC80638-D179-42C6-8F6F-C33B8B848763}" type="pres">
      <dgm:prSet presAssocID="{25FA00BA-4C8B-4229-88D0-A02FEB0F3C2A}" presName="Accent" presStyleLbl="node1" presStyleIdx="0" presStyleCnt="3"/>
      <dgm:spPr/>
    </dgm:pt>
    <dgm:pt modelId="{A0FC63F5-4B4F-48AE-B509-FB5AA4087A51}" type="pres">
      <dgm:prSet presAssocID="{25FA00BA-4C8B-4229-88D0-A02FEB0F3C2A}" presName="ParentBackground3" presStyleCnt="0"/>
      <dgm:spPr/>
    </dgm:pt>
    <dgm:pt modelId="{88740714-C487-43F4-98F0-7BC84768446B}" type="pres">
      <dgm:prSet presAssocID="{25FA00BA-4C8B-4229-88D0-A02FEB0F3C2A}" presName="ParentBackground" presStyleLbl="fgAcc1" presStyleIdx="0" presStyleCnt="3"/>
      <dgm:spPr/>
    </dgm:pt>
    <dgm:pt modelId="{6CF79284-B884-4806-BB59-133DC0A34063}" type="pres">
      <dgm:prSet presAssocID="{25FA00BA-4C8B-4229-88D0-A02FEB0F3C2A}" presName="Parent3" presStyleLbl="revTx" presStyleIdx="0" presStyleCnt="0">
        <dgm:presLayoutVars>
          <dgm:chMax val="1"/>
          <dgm:chPref val="1"/>
          <dgm:bulletEnabled val="1"/>
        </dgm:presLayoutVars>
      </dgm:prSet>
      <dgm:spPr/>
    </dgm:pt>
    <dgm:pt modelId="{D94F0B09-2398-44C9-A34B-66CB5B241BEF}" type="pres">
      <dgm:prSet presAssocID="{822DEFC9-618A-4282-A4B3-A2286B70799D}" presName="Accent2" presStyleCnt="0"/>
      <dgm:spPr/>
    </dgm:pt>
    <dgm:pt modelId="{EC184216-0048-4385-8A2B-CFE6E0E143A9}" type="pres">
      <dgm:prSet presAssocID="{822DEFC9-618A-4282-A4B3-A2286B70799D}" presName="Accent" presStyleLbl="node1" presStyleIdx="1" presStyleCnt="3"/>
      <dgm:spPr/>
    </dgm:pt>
    <dgm:pt modelId="{B8CCA162-A1AC-4C4F-8DFA-2E04940D2C3C}" type="pres">
      <dgm:prSet presAssocID="{822DEFC9-618A-4282-A4B3-A2286B70799D}" presName="ParentBackground2" presStyleCnt="0"/>
      <dgm:spPr/>
    </dgm:pt>
    <dgm:pt modelId="{E740EBC6-48A1-4944-AF25-7458AD93EE89}" type="pres">
      <dgm:prSet presAssocID="{822DEFC9-618A-4282-A4B3-A2286B70799D}" presName="ParentBackground" presStyleLbl="fgAcc1" presStyleIdx="1" presStyleCnt="3" custScaleX="100092" custScaleY="100380"/>
      <dgm:spPr/>
    </dgm:pt>
    <dgm:pt modelId="{D2C5CA13-4F9A-4946-8DB2-CC1238B34066}" type="pres">
      <dgm:prSet presAssocID="{822DEFC9-618A-4282-A4B3-A2286B70799D}" presName="Parent2" presStyleLbl="revTx" presStyleIdx="0" presStyleCnt="0">
        <dgm:presLayoutVars>
          <dgm:chMax val="1"/>
          <dgm:chPref val="1"/>
          <dgm:bulletEnabled val="1"/>
        </dgm:presLayoutVars>
      </dgm:prSet>
      <dgm:spPr/>
    </dgm:pt>
    <dgm:pt modelId="{2AD79BA6-03D2-4AB4-AD80-BB19C3054436}" type="pres">
      <dgm:prSet presAssocID="{00F191D4-51E3-4807-8D9D-DECF1346AEEF}" presName="Accent1" presStyleCnt="0"/>
      <dgm:spPr/>
    </dgm:pt>
    <dgm:pt modelId="{9379F630-177E-4794-A712-0BDBF3F26346}" type="pres">
      <dgm:prSet presAssocID="{00F191D4-51E3-4807-8D9D-DECF1346AEEF}" presName="Accent" presStyleLbl="node1" presStyleIdx="2" presStyleCnt="3"/>
      <dgm:spPr/>
    </dgm:pt>
    <dgm:pt modelId="{4E105F1B-EC0E-4788-A369-14E670ABA4A3}" type="pres">
      <dgm:prSet presAssocID="{00F191D4-51E3-4807-8D9D-DECF1346AEEF}" presName="ParentBackground1" presStyleCnt="0"/>
      <dgm:spPr/>
    </dgm:pt>
    <dgm:pt modelId="{34CC9B29-A4A5-4AFC-A1B4-C2618B6C50DE}" type="pres">
      <dgm:prSet presAssocID="{00F191D4-51E3-4807-8D9D-DECF1346AEEF}" presName="ParentBackground" presStyleLbl="fgAcc1" presStyleIdx="2" presStyleCnt="3"/>
      <dgm:spPr/>
    </dgm:pt>
    <dgm:pt modelId="{F110A9FC-6FC9-40D3-A88E-CB0DA80089C9}" type="pres">
      <dgm:prSet presAssocID="{00F191D4-51E3-4807-8D9D-DECF1346AEEF}" presName="Parent1" presStyleLbl="revTx" presStyleIdx="0" presStyleCnt="0">
        <dgm:presLayoutVars>
          <dgm:chMax val="1"/>
          <dgm:chPref val="1"/>
          <dgm:bulletEnabled val="1"/>
        </dgm:presLayoutVars>
      </dgm:prSet>
      <dgm:spPr/>
    </dgm:pt>
  </dgm:ptLst>
  <dgm:cxnLst>
    <dgm:cxn modelId="{50A99C0D-7D23-4741-A0D4-4422245198CA}" srcId="{39DB220A-8A59-4F0C-99FE-A9692ADC8C49}" destId="{822DEFC9-618A-4282-A4B3-A2286B70799D}" srcOrd="1" destOrd="0" parTransId="{9BEC092C-D54F-4106-9C47-53405ADC8590}" sibTransId="{0503D809-9B88-46E3-B648-228D49042EAD}"/>
    <dgm:cxn modelId="{571BEC0E-5F33-411A-803E-7C1052258444}" type="presOf" srcId="{25FA00BA-4C8B-4229-88D0-A02FEB0F3C2A}" destId="{88740714-C487-43F4-98F0-7BC84768446B}" srcOrd="0" destOrd="0" presId="urn:microsoft.com/office/officeart/2011/layout/CircleProcess"/>
    <dgm:cxn modelId="{757A0D19-1FD1-4D35-BD01-8E605F68E943}" type="presOf" srcId="{822DEFC9-618A-4282-A4B3-A2286B70799D}" destId="{D2C5CA13-4F9A-4946-8DB2-CC1238B34066}" srcOrd="1" destOrd="0" presId="urn:microsoft.com/office/officeart/2011/layout/CircleProcess"/>
    <dgm:cxn modelId="{E9BAA01B-F1E2-4B35-A212-094A461DA1F6}" type="presOf" srcId="{25FA00BA-4C8B-4229-88D0-A02FEB0F3C2A}" destId="{6CF79284-B884-4806-BB59-133DC0A34063}" srcOrd="1" destOrd="0" presId="urn:microsoft.com/office/officeart/2011/layout/CircleProcess"/>
    <dgm:cxn modelId="{00042C82-70C1-409B-A67B-D8D62D0D0B4F}" srcId="{39DB220A-8A59-4F0C-99FE-A9692ADC8C49}" destId="{25FA00BA-4C8B-4229-88D0-A02FEB0F3C2A}" srcOrd="2" destOrd="0" parTransId="{8F04DCC5-621F-42CC-94DA-F0D43BB87596}" sibTransId="{D202374A-F6FF-4110-8343-74EE48326F41}"/>
    <dgm:cxn modelId="{2D96C790-C740-49DE-ADAF-5257886333FF}" type="presOf" srcId="{00F191D4-51E3-4807-8D9D-DECF1346AEEF}" destId="{F110A9FC-6FC9-40D3-A88E-CB0DA80089C9}" srcOrd="1" destOrd="0" presId="urn:microsoft.com/office/officeart/2011/layout/CircleProcess"/>
    <dgm:cxn modelId="{AA72DEB4-1679-4EF6-88B0-BEC0DB323333}" type="presOf" srcId="{822DEFC9-618A-4282-A4B3-A2286B70799D}" destId="{E740EBC6-48A1-4944-AF25-7458AD93EE89}" srcOrd="0" destOrd="0" presId="urn:microsoft.com/office/officeart/2011/layout/CircleProcess"/>
    <dgm:cxn modelId="{F03246B5-EB79-40BC-B4B8-0FB6D5B24349}" type="presOf" srcId="{00F191D4-51E3-4807-8D9D-DECF1346AEEF}" destId="{34CC9B29-A4A5-4AFC-A1B4-C2618B6C50DE}" srcOrd="0" destOrd="0" presId="urn:microsoft.com/office/officeart/2011/layout/CircleProcess"/>
    <dgm:cxn modelId="{4EE7DCB6-09E9-49E1-95AE-04CF9B47A6FB}" type="presOf" srcId="{39DB220A-8A59-4F0C-99FE-A9692ADC8C49}" destId="{1E285094-DCD0-4EA8-AA74-E46F94DDE782}" srcOrd="0" destOrd="0" presId="urn:microsoft.com/office/officeart/2011/layout/CircleProcess"/>
    <dgm:cxn modelId="{AB899AD1-3704-4262-B5B6-9A02968CE73A}" srcId="{39DB220A-8A59-4F0C-99FE-A9692ADC8C49}" destId="{00F191D4-51E3-4807-8D9D-DECF1346AEEF}" srcOrd="0" destOrd="0" parTransId="{46672A1D-74BC-4955-B989-146A408C953B}" sibTransId="{3526FE77-0B83-45B1-B25E-C7A3F28CF3D7}"/>
    <dgm:cxn modelId="{8988A0A0-5D2A-4A71-9CC0-F2031BCF187A}" type="presParOf" srcId="{1E285094-DCD0-4EA8-AA74-E46F94DDE782}" destId="{3A8B8F48-F3DB-412D-B266-9B51C0F6CCDA}" srcOrd="0" destOrd="0" presId="urn:microsoft.com/office/officeart/2011/layout/CircleProcess"/>
    <dgm:cxn modelId="{D6772365-CDCD-4969-A6D9-0B0AF560FCA7}" type="presParOf" srcId="{3A8B8F48-F3DB-412D-B266-9B51C0F6CCDA}" destId="{3EC80638-D179-42C6-8F6F-C33B8B848763}" srcOrd="0" destOrd="0" presId="urn:microsoft.com/office/officeart/2011/layout/CircleProcess"/>
    <dgm:cxn modelId="{59472608-B556-4EF1-AE26-FB56786B85ED}" type="presParOf" srcId="{1E285094-DCD0-4EA8-AA74-E46F94DDE782}" destId="{A0FC63F5-4B4F-48AE-B509-FB5AA4087A51}" srcOrd="1" destOrd="0" presId="urn:microsoft.com/office/officeart/2011/layout/CircleProcess"/>
    <dgm:cxn modelId="{309DA672-9DB2-4195-AB61-BBD63BC5B97F}" type="presParOf" srcId="{A0FC63F5-4B4F-48AE-B509-FB5AA4087A51}" destId="{88740714-C487-43F4-98F0-7BC84768446B}" srcOrd="0" destOrd="0" presId="urn:microsoft.com/office/officeart/2011/layout/CircleProcess"/>
    <dgm:cxn modelId="{83EB3ECC-2FA3-49B5-96E0-D58F4C2225EB}" type="presParOf" srcId="{1E285094-DCD0-4EA8-AA74-E46F94DDE782}" destId="{6CF79284-B884-4806-BB59-133DC0A34063}" srcOrd="2" destOrd="0" presId="urn:microsoft.com/office/officeart/2011/layout/CircleProcess"/>
    <dgm:cxn modelId="{5ABA7CFF-4282-4F7A-B72E-8357477C7993}" type="presParOf" srcId="{1E285094-DCD0-4EA8-AA74-E46F94DDE782}" destId="{D94F0B09-2398-44C9-A34B-66CB5B241BEF}" srcOrd="3" destOrd="0" presId="urn:microsoft.com/office/officeart/2011/layout/CircleProcess"/>
    <dgm:cxn modelId="{D2A93EA7-61F5-47A8-BED2-11A16AB33362}" type="presParOf" srcId="{D94F0B09-2398-44C9-A34B-66CB5B241BEF}" destId="{EC184216-0048-4385-8A2B-CFE6E0E143A9}" srcOrd="0" destOrd="0" presId="urn:microsoft.com/office/officeart/2011/layout/CircleProcess"/>
    <dgm:cxn modelId="{0329776A-64CA-41A8-A02A-B4D0D1922940}" type="presParOf" srcId="{1E285094-DCD0-4EA8-AA74-E46F94DDE782}" destId="{B8CCA162-A1AC-4C4F-8DFA-2E04940D2C3C}" srcOrd="4" destOrd="0" presId="urn:microsoft.com/office/officeart/2011/layout/CircleProcess"/>
    <dgm:cxn modelId="{4D2D8692-AACB-4F13-B933-BF62F3B4A9FF}" type="presParOf" srcId="{B8CCA162-A1AC-4C4F-8DFA-2E04940D2C3C}" destId="{E740EBC6-48A1-4944-AF25-7458AD93EE89}" srcOrd="0" destOrd="0" presId="urn:microsoft.com/office/officeart/2011/layout/CircleProcess"/>
    <dgm:cxn modelId="{4E686A4D-535C-4EFD-9B54-CB7D0A4EE9F8}" type="presParOf" srcId="{1E285094-DCD0-4EA8-AA74-E46F94DDE782}" destId="{D2C5CA13-4F9A-4946-8DB2-CC1238B34066}" srcOrd="5" destOrd="0" presId="urn:microsoft.com/office/officeart/2011/layout/CircleProcess"/>
    <dgm:cxn modelId="{1C00DDBD-1418-41C4-A7BB-59B4A9725875}" type="presParOf" srcId="{1E285094-DCD0-4EA8-AA74-E46F94DDE782}" destId="{2AD79BA6-03D2-4AB4-AD80-BB19C3054436}" srcOrd="6" destOrd="0" presId="urn:microsoft.com/office/officeart/2011/layout/CircleProcess"/>
    <dgm:cxn modelId="{161A7FF9-1280-4B4A-86F4-E25AA5890EAB}" type="presParOf" srcId="{2AD79BA6-03D2-4AB4-AD80-BB19C3054436}" destId="{9379F630-177E-4794-A712-0BDBF3F26346}" srcOrd="0" destOrd="0" presId="urn:microsoft.com/office/officeart/2011/layout/CircleProcess"/>
    <dgm:cxn modelId="{2A924B33-2C61-4866-AADE-55887C112C4A}" type="presParOf" srcId="{1E285094-DCD0-4EA8-AA74-E46F94DDE782}" destId="{4E105F1B-EC0E-4788-A369-14E670ABA4A3}" srcOrd="7" destOrd="0" presId="urn:microsoft.com/office/officeart/2011/layout/CircleProcess"/>
    <dgm:cxn modelId="{B68DC43A-7ECB-424E-9570-B01AFACFB028}" type="presParOf" srcId="{4E105F1B-EC0E-4788-A369-14E670ABA4A3}" destId="{34CC9B29-A4A5-4AFC-A1B4-C2618B6C50DE}" srcOrd="0" destOrd="0" presId="urn:microsoft.com/office/officeart/2011/layout/CircleProcess"/>
    <dgm:cxn modelId="{12937D97-AA4E-4FCB-A25A-8E8677D63BDD}" type="presParOf" srcId="{1E285094-DCD0-4EA8-AA74-E46F94DDE782}" destId="{F110A9FC-6FC9-40D3-A88E-CB0DA80089C9}" srcOrd="8"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C80638-D179-42C6-8F6F-C33B8B848763}">
      <dsp:nvSpPr>
        <dsp:cNvPr id="0" name=""/>
        <dsp:cNvSpPr/>
      </dsp:nvSpPr>
      <dsp:spPr>
        <a:xfrm>
          <a:off x="6819545" y="706618"/>
          <a:ext cx="1871813" cy="1872160"/>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740714-C487-43F4-98F0-7BC84768446B}">
      <dsp:nvSpPr>
        <dsp:cNvPr id="0" name=""/>
        <dsp:cNvSpPr/>
      </dsp:nvSpPr>
      <dsp:spPr>
        <a:xfrm>
          <a:off x="6881695" y="769034"/>
          <a:ext cx="1747513" cy="1747327"/>
        </a:xfrm>
        <a:prstGeom prst="ellipse">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How the course fills the gap</a:t>
          </a:r>
          <a:endParaRPr lang="en-GB" sz="1400" kern="1200" dirty="0"/>
        </a:p>
      </dsp:txBody>
      <dsp:txXfrm>
        <a:off x="7131513" y="1018699"/>
        <a:ext cx="1247875" cy="1247997"/>
      </dsp:txXfrm>
    </dsp:sp>
    <dsp:sp modelId="{EC184216-0048-4385-8A2B-CFE6E0E143A9}">
      <dsp:nvSpPr>
        <dsp:cNvPr id="0" name=""/>
        <dsp:cNvSpPr/>
      </dsp:nvSpPr>
      <dsp:spPr>
        <a:xfrm rot="2700000">
          <a:off x="4887225" y="708881"/>
          <a:ext cx="1867305" cy="1867305"/>
        </a:xfrm>
        <a:prstGeom prst="teardrop">
          <a:avLst>
            <a:gd name="adj" fmla="val 10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40EBC6-48A1-4944-AF25-7458AD93EE89}">
      <dsp:nvSpPr>
        <dsp:cNvPr id="0" name=""/>
        <dsp:cNvSpPr/>
      </dsp:nvSpPr>
      <dsp:spPr>
        <a:xfrm>
          <a:off x="4946317" y="765714"/>
          <a:ext cx="1749121" cy="1753967"/>
        </a:xfrm>
        <a:prstGeom prst="ellipse">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Knowledge/skills gap</a:t>
          </a:r>
          <a:endParaRPr lang="en-GB" sz="1400" kern="1200" dirty="0"/>
        </a:p>
      </dsp:txBody>
      <dsp:txXfrm>
        <a:off x="5196366" y="1016328"/>
        <a:ext cx="1249023" cy="1252739"/>
      </dsp:txXfrm>
    </dsp:sp>
    <dsp:sp modelId="{9379F630-177E-4794-A712-0BDBF3F26346}">
      <dsp:nvSpPr>
        <dsp:cNvPr id="0" name=""/>
        <dsp:cNvSpPr/>
      </dsp:nvSpPr>
      <dsp:spPr>
        <a:xfrm rot="2700000">
          <a:off x="2952652" y="708881"/>
          <a:ext cx="1867305" cy="1867305"/>
        </a:xfrm>
        <a:prstGeom prst="teardrop">
          <a:avLst>
            <a:gd name="adj" fmla="val 10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CC9B29-A4A5-4AFC-A1B4-C2618B6C50DE}">
      <dsp:nvSpPr>
        <dsp:cNvPr id="0" name=""/>
        <dsp:cNvSpPr/>
      </dsp:nvSpPr>
      <dsp:spPr>
        <a:xfrm>
          <a:off x="3012548" y="769034"/>
          <a:ext cx="1747513" cy="1747327"/>
        </a:xfrm>
        <a:prstGeom prst="ellipse">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Previous experience </a:t>
          </a:r>
          <a:endParaRPr lang="en-GB" sz="1400" kern="1200" dirty="0"/>
        </a:p>
      </dsp:txBody>
      <dsp:txXfrm>
        <a:off x="3262367" y="1018699"/>
        <a:ext cx="1247875" cy="1247997"/>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2FEEF0-3ECA-4F20-A515-1AFB69CA5175}" type="datetimeFigureOut">
              <a:rPr lang="en-GB" smtClean="0"/>
              <a:t>29/06/2019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261CE9-A385-4034-93E7-66FF1F2C7027}" type="slidenum">
              <a:rPr lang="en-GB" smtClean="0"/>
              <a:t>‹#›</a:t>
            </a:fld>
            <a:endParaRPr lang="en-GB"/>
          </a:p>
        </p:txBody>
      </p:sp>
    </p:spTree>
    <p:extLst>
      <p:ext uri="{BB962C8B-B14F-4D97-AF65-F5344CB8AC3E}">
        <p14:creationId xmlns:p14="http://schemas.microsoft.com/office/powerpoint/2010/main" val="4267224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D261CE9-A385-4034-93E7-66FF1F2C7027}" type="slidenum">
              <a:rPr lang="en-GB" smtClean="0"/>
              <a:t>11</a:t>
            </a:fld>
            <a:endParaRPr lang="en-GB"/>
          </a:p>
        </p:txBody>
      </p:sp>
    </p:spTree>
    <p:extLst>
      <p:ext uri="{BB962C8B-B14F-4D97-AF65-F5344CB8AC3E}">
        <p14:creationId xmlns:p14="http://schemas.microsoft.com/office/powerpoint/2010/main" val="1798400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108B3CE-22AB-4ADC-B80A-325C8BE4F796}" type="datetimeFigureOut">
              <a:rPr lang="en-GB" smtClean="0"/>
              <a:t>29/06/2019</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CDEFF67-7435-4894-8FDF-9CAD4CFA45C8}"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66822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08B3CE-22AB-4ADC-B80A-325C8BE4F796}" type="datetimeFigureOut">
              <a:rPr lang="en-GB" smtClean="0"/>
              <a:t>29/06/2019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DEFF67-7435-4894-8FDF-9CAD4CFA45C8}" type="slidenum">
              <a:rPr lang="en-GB" smtClean="0"/>
              <a:t>‹#›</a:t>
            </a:fld>
            <a:endParaRPr lang="en-GB"/>
          </a:p>
        </p:txBody>
      </p:sp>
    </p:spTree>
    <p:extLst>
      <p:ext uri="{BB962C8B-B14F-4D97-AF65-F5344CB8AC3E}">
        <p14:creationId xmlns:p14="http://schemas.microsoft.com/office/powerpoint/2010/main" val="307361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08B3CE-22AB-4ADC-B80A-325C8BE4F796}" type="datetimeFigureOut">
              <a:rPr lang="en-GB" smtClean="0"/>
              <a:t>29/06/2019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DEFF67-7435-4894-8FDF-9CAD4CFA45C8}" type="slidenum">
              <a:rPr lang="en-GB" smtClean="0"/>
              <a:t>‹#›</a:t>
            </a:fld>
            <a:endParaRPr lang="en-GB"/>
          </a:p>
        </p:txBody>
      </p:sp>
    </p:spTree>
    <p:extLst>
      <p:ext uri="{BB962C8B-B14F-4D97-AF65-F5344CB8AC3E}">
        <p14:creationId xmlns:p14="http://schemas.microsoft.com/office/powerpoint/2010/main" val="1701722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08B3CE-22AB-4ADC-B80A-325C8BE4F796}" type="datetimeFigureOut">
              <a:rPr lang="en-GB" smtClean="0"/>
              <a:t>29/06/2019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DEFF67-7435-4894-8FDF-9CAD4CFA45C8}" type="slidenum">
              <a:rPr lang="en-GB" smtClean="0"/>
              <a:t>‹#›</a:t>
            </a:fld>
            <a:endParaRPr lang="en-GB"/>
          </a:p>
        </p:txBody>
      </p:sp>
    </p:spTree>
    <p:extLst>
      <p:ext uri="{BB962C8B-B14F-4D97-AF65-F5344CB8AC3E}">
        <p14:creationId xmlns:p14="http://schemas.microsoft.com/office/powerpoint/2010/main" val="4148229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108B3CE-22AB-4ADC-B80A-325C8BE4F796}" type="datetimeFigureOut">
              <a:rPr lang="en-GB" smtClean="0"/>
              <a:t>29/06/2019</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CDEFF67-7435-4894-8FDF-9CAD4CFA45C8}"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953317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08B3CE-22AB-4ADC-B80A-325C8BE4F796}" type="datetimeFigureOut">
              <a:rPr lang="en-GB" smtClean="0"/>
              <a:t>29/06/2019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DEFF67-7435-4894-8FDF-9CAD4CFA45C8}" type="slidenum">
              <a:rPr lang="en-GB" smtClean="0"/>
              <a:t>‹#›</a:t>
            </a:fld>
            <a:endParaRPr lang="en-GB"/>
          </a:p>
        </p:txBody>
      </p:sp>
    </p:spTree>
    <p:extLst>
      <p:ext uri="{BB962C8B-B14F-4D97-AF65-F5344CB8AC3E}">
        <p14:creationId xmlns:p14="http://schemas.microsoft.com/office/powerpoint/2010/main" val="11309595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08B3CE-22AB-4ADC-B80A-325C8BE4F796}" type="datetimeFigureOut">
              <a:rPr lang="en-GB" smtClean="0"/>
              <a:t>29/06/2019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CDEFF67-7435-4894-8FDF-9CAD4CFA45C8}" type="slidenum">
              <a:rPr lang="en-GB" smtClean="0"/>
              <a:t>‹#›</a:t>
            </a:fld>
            <a:endParaRPr lang="en-GB"/>
          </a:p>
        </p:txBody>
      </p:sp>
    </p:spTree>
    <p:extLst>
      <p:ext uri="{BB962C8B-B14F-4D97-AF65-F5344CB8AC3E}">
        <p14:creationId xmlns:p14="http://schemas.microsoft.com/office/powerpoint/2010/main" val="372783444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08B3CE-22AB-4ADC-B80A-325C8BE4F796}" type="datetimeFigureOut">
              <a:rPr lang="en-GB" smtClean="0"/>
              <a:t>29/06/2019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CDEFF67-7435-4894-8FDF-9CAD4CFA45C8}" type="slidenum">
              <a:rPr lang="en-GB" smtClean="0"/>
              <a:t>‹#›</a:t>
            </a:fld>
            <a:endParaRPr lang="en-GB"/>
          </a:p>
        </p:txBody>
      </p:sp>
    </p:spTree>
    <p:extLst>
      <p:ext uri="{BB962C8B-B14F-4D97-AF65-F5344CB8AC3E}">
        <p14:creationId xmlns:p14="http://schemas.microsoft.com/office/powerpoint/2010/main" val="508578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08B3CE-22AB-4ADC-B80A-325C8BE4F796}" type="datetimeFigureOut">
              <a:rPr lang="en-GB" smtClean="0"/>
              <a:t>29/06/2019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CDEFF67-7435-4894-8FDF-9CAD4CFA45C8}" type="slidenum">
              <a:rPr lang="en-GB" smtClean="0"/>
              <a:t>‹#›</a:t>
            </a:fld>
            <a:endParaRPr lang="en-GB"/>
          </a:p>
        </p:txBody>
      </p:sp>
    </p:spTree>
    <p:extLst>
      <p:ext uri="{BB962C8B-B14F-4D97-AF65-F5344CB8AC3E}">
        <p14:creationId xmlns:p14="http://schemas.microsoft.com/office/powerpoint/2010/main" val="1826477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3108B3CE-22AB-4ADC-B80A-325C8BE4F796}" type="datetimeFigureOut">
              <a:rPr lang="en-GB" smtClean="0"/>
              <a:t>29/06/2019</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ECDEFF67-7435-4894-8FDF-9CAD4CFA45C8}"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31525478"/>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3108B3CE-22AB-4ADC-B80A-325C8BE4F796}" type="datetimeFigureOut">
              <a:rPr lang="en-GB" smtClean="0"/>
              <a:t>29/06/2019</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ECDEFF67-7435-4894-8FDF-9CAD4CFA45C8}" type="slidenum">
              <a:rPr lang="en-GB" smtClean="0"/>
              <a:t>‹#›</a:t>
            </a:fld>
            <a:endParaRPr lang="en-GB"/>
          </a:p>
        </p:txBody>
      </p:sp>
    </p:spTree>
    <p:extLst>
      <p:ext uri="{BB962C8B-B14F-4D97-AF65-F5344CB8AC3E}">
        <p14:creationId xmlns:p14="http://schemas.microsoft.com/office/powerpoint/2010/main" val="427658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108B3CE-22AB-4ADC-B80A-325C8BE4F796}" type="datetimeFigureOut">
              <a:rPr lang="en-GB" smtClean="0"/>
              <a:t>29/06/2019</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CDEFF67-7435-4894-8FDF-9CAD4CFA45C8}"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76436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madesoma.com/" TargetMode="External"/><Relationship Id="rId2" Type="http://schemas.openxmlformats.org/officeDocument/2006/relationships/hyperlink" Target="mailto:soma.made@gmail.com" TargetMode="External"/><Relationship Id="rId1" Type="http://schemas.openxmlformats.org/officeDocument/2006/relationships/slideLayout" Target="../slideLayouts/slideLayout2.xml"/><Relationship Id="rId4" Type="http://schemas.openxmlformats.org/officeDocument/2006/relationships/hyperlink" Target="http://www.madesoma.com/chevening-sharin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2AEB4-B7C0-48C4-A089-1AE21BDAE410}"/>
              </a:ext>
            </a:extLst>
          </p:cNvPr>
          <p:cNvSpPr>
            <a:spLocks noGrp="1"/>
          </p:cNvSpPr>
          <p:nvPr>
            <p:ph type="ctrTitle"/>
          </p:nvPr>
        </p:nvSpPr>
        <p:spPr>
          <a:xfrm>
            <a:off x="359092" y="1428078"/>
            <a:ext cx="12056428" cy="3307081"/>
          </a:xfrm>
        </p:spPr>
        <p:txBody>
          <a:bodyPr/>
          <a:lstStyle/>
          <a:p>
            <a:r>
              <a:rPr lang="en-US" dirty="0"/>
              <a:t>Chevening scholarship </a:t>
            </a:r>
            <a:endParaRPr lang="en-GB" dirty="0"/>
          </a:p>
        </p:txBody>
      </p:sp>
      <p:sp>
        <p:nvSpPr>
          <p:cNvPr id="3" name="Subtitle 2">
            <a:extLst>
              <a:ext uri="{FF2B5EF4-FFF2-40B4-BE49-F238E27FC236}">
                <a16:creationId xmlns:a16="http://schemas.microsoft.com/office/drawing/2014/main" id="{1778FE60-0FA1-458A-8365-FFEB94945B21}"/>
              </a:ext>
            </a:extLst>
          </p:cNvPr>
          <p:cNvSpPr>
            <a:spLocks noGrp="1"/>
          </p:cNvSpPr>
          <p:nvPr>
            <p:ph type="subTitle" idx="1"/>
          </p:nvPr>
        </p:nvSpPr>
        <p:spPr/>
        <p:txBody>
          <a:bodyPr>
            <a:normAutofit/>
          </a:bodyPr>
          <a:lstStyle/>
          <a:p>
            <a:r>
              <a:rPr lang="en-US" dirty="0"/>
              <a:t>Made Soma</a:t>
            </a:r>
          </a:p>
          <a:p>
            <a:endParaRPr lang="en-GB" dirty="0"/>
          </a:p>
        </p:txBody>
      </p:sp>
    </p:spTree>
    <p:extLst>
      <p:ext uri="{BB962C8B-B14F-4D97-AF65-F5344CB8AC3E}">
        <p14:creationId xmlns:p14="http://schemas.microsoft.com/office/powerpoint/2010/main" val="981900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B797-E8CD-4D3A-9B1E-75868B3988D7}"/>
              </a:ext>
            </a:extLst>
          </p:cNvPr>
          <p:cNvSpPr>
            <a:spLocks noGrp="1"/>
          </p:cNvSpPr>
          <p:nvPr>
            <p:ph type="title"/>
          </p:nvPr>
        </p:nvSpPr>
        <p:spPr>
          <a:xfrm>
            <a:off x="1080452" y="463972"/>
            <a:ext cx="9526588" cy="1507067"/>
          </a:xfrm>
        </p:spPr>
        <p:txBody>
          <a:bodyPr/>
          <a:lstStyle/>
          <a:p>
            <a:r>
              <a:rPr lang="en-US" dirty="0"/>
              <a:t>Studying in the UK Question </a:t>
            </a:r>
          </a:p>
        </p:txBody>
      </p:sp>
      <p:sp>
        <p:nvSpPr>
          <p:cNvPr id="6" name="Content Placeholder 5">
            <a:extLst>
              <a:ext uri="{FF2B5EF4-FFF2-40B4-BE49-F238E27FC236}">
                <a16:creationId xmlns:a16="http://schemas.microsoft.com/office/drawing/2014/main" id="{5C416BD6-D329-4040-853F-A8295B1F356D}"/>
              </a:ext>
            </a:extLst>
          </p:cNvPr>
          <p:cNvSpPr>
            <a:spLocks noGrp="1"/>
          </p:cNvSpPr>
          <p:nvPr>
            <p:ph idx="1"/>
          </p:nvPr>
        </p:nvSpPr>
        <p:spPr>
          <a:xfrm>
            <a:off x="1161732" y="1747519"/>
            <a:ext cx="10735628" cy="1507067"/>
          </a:xfrm>
        </p:spPr>
        <p:txBody>
          <a:bodyPr/>
          <a:lstStyle/>
          <a:p>
            <a:pPr marL="0" indent="0">
              <a:lnSpc>
                <a:spcPct val="150000"/>
              </a:lnSpc>
              <a:buNone/>
            </a:pPr>
            <a:r>
              <a:rPr lang="en-US" dirty="0"/>
              <a:t>Outline </a:t>
            </a:r>
            <a:r>
              <a:rPr lang="en-US" b="1" dirty="0"/>
              <a:t>why you have selected your chosen three university courses</a:t>
            </a:r>
            <a:r>
              <a:rPr lang="en-US" dirty="0"/>
              <a:t>, and </a:t>
            </a:r>
            <a:r>
              <a:rPr lang="en-US" b="1" dirty="0"/>
              <a:t>explain how this relates to your previous academic or professional experience </a:t>
            </a:r>
            <a:r>
              <a:rPr lang="en-US" dirty="0"/>
              <a:t>and </a:t>
            </a:r>
            <a:r>
              <a:rPr lang="en-US" b="1" dirty="0"/>
              <a:t>your plans for the future</a:t>
            </a:r>
            <a:r>
              <a:rPr lang="en-US" dirty="0"/>
              <a:t>.</a:t>
            </a:r>
            <a:endParaRPr lang="en-GB" dirty="0"/>
          </a:p>
        </p:txBody>
      </p:sp>
    </p:spTree>
    <p:extLst>
      <p:ext uri="{BB962C8B-B14F-4D97-AF65-F5344CB8AC3E}">
        <p14:creationId xmlns:p14="http://schemas.microsoft.com/office/powerpoint/2010/main" val="594532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B797-E8CD-4D3A-9B1E-75868B3988D7}"/>
              </a:ext>
            </a:extLst>
          </p:cNvPr>
          <p:cNvSpPr>
            <a:spLocks noGrp="1"/>
          </p:cNvSpPr>
          <p:nvPr>
            <p:ph type="title"/>
          </p:nvPr>
        </p:nvSpPr>
        <p:spPr>
          <a:xfrm>
            <a:off x="1080452" y="463972"/>
            <a:ext cx="9526588" cy="1507067"/>
          </a:xfrm>
        </p:spPr>
        <p:txBody>
          <a:bodyPr>
            <a:normAutofit fontScale="90000"/>
          </a:bodyPr>
          <a:lstStyle/>
          <a:p>
            <a:r>
              <a:rPr lang="en-US" dirty="0"/>
              <a:t>Studying in the UK Question </a:t>
            </a:r>
            <a:br>
              <a:rPr lang="en-US" dirty="0"/>
            </a:br>
            <a:br>
              <a:rPr lang="en-US" dirty="0"/>
            </a:br>
            <a:r>
              <a:rPr lang="en-US" dirty="0"/>
              <a:t>tips</a:t>
            </a:r>
          </a:p>
        </p:txBody>
      </p:sp>
      <p:sp>
        <p:nvSpPr>
          <p:cNvPr id="6" name="Content Placeholder 5">
            <a:extLst>
              <a:ext uri="{FF2B5EF4-FFF2-40B4-BE49-F238E27FC236}">
                <a16:creationId xmlns:a16="http://schemas.microsoft.com/office/drawing/2014/main" id="{5C416BD6-D329-4040-853F-A8295B1F356D}"/>
              </a:ext>
            </a:extLst>
          </p:cNvPr>
          <p:cNvSpPr>
            <a:spLocks noGrp="1"/>
          </p:cNvSpPr>
          <p:nvPr>
            <p:ph idx="1"/>
          </p:nvPr>
        </p:nvSpPr>
        <p:spPr>
          <a:xfrm>
            <a:off x="1080452" y="2448559"/>
            <a:ext cx="10735628" cy="2956561"/>
          </a:xfrm>
        </p:spPr>
        <p:txBody>
          <a:bodyPr/>
          <a:lstStyle/>
          <a:p>
            <a:pPr>
              <a:lnSpc>
                <a:spcPct val="150000"/>
              </a:lnSpc>
            </a:pPr>
            <a:r>
              <a:rPr lang="en-US" dirty="0"/>
              <a:t>Research! Research! Research!</a:t>
            </a:r>
          </a:p>
          <a:p>
            <a:pPr>
              <a:lnSpc>
                <a:spcPct val="150000"/>
              </a:lnSpc>
            </a:pPr>
            <a:r>
              <a:rPr lang="en-US" dirty="0"/>
              <a:t>Be specific with modules and the course offers</a:t>
            </a:r>
          </a:p>
          <a:p>
            <a:pPr marL="0" indent="0">
              <a:lnSpc>
                <a:spcPct val="150000"/>
              </a:lnSpc>
              <a:buNone/>
            </a:pPr>
            <a:endParaRPr lang="en-US" dirty="0"/>
          </a:p>
          <a:p>
            <a:pPr>
              <a:lnSpc>
                <a:spcPct val="150000"/>
              </a:lnSpc>
            </a:pPr>
            <a:endParaRPr lang="en-GB" dirty="0"/>
          </a:p>
        </p:txBody>
      </p:sp>
      <p:graphicFrame>
        <p:nvGraphicFramePr>
          <p:cNvPr id="5" name="Diagram 4">
            <a:extLst>
              <a:ext uri="{FF2B5EF4-FFF2-40B4-BE49-F238E27FC236}">
                <a16:creationId xmlns:a16="http://schemas.microsoft.com/office/drawing/2014/main" id="{E0586812-6AED-4346-987E-4D43CC13007D}"/>
              </a:ext>
            </a:extLst>
          </p:cNvPr>
          <p:cNvGraphicFramePr/>
          <p:nvPr>
            <p:extLst>
              <p:ext uri="{D42A27DB-BD31-4B8C-83A1-F6EECF244321}">
                <p14:modId xmlns:p14="http://schemas.microsoft.com/office/powerpoint/2010/main" val="4057023996"/>
              </p:ext>
            </p:extLst>
          </p:nvPr>
        </p:nvGraphicFramePr>
        <p:xfrm>
          <a:off x="81280" y="3108960"/>
          <a:ext cx="11257280" cy="32850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88770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B797-E8CD-4D3A-9B1E-75868B3988D7}"/>
              </a:ext>
            </a:extLst>
          </p:cNvPr>
          <p:cNvSpPr>
            <a:spLocks noGrp="1"/>
          </p:cNvSpPr>
          <p:nvPr>
            <p:ph type="title"/>
          </p:nvPr>
        </p:nvSpPr>
        <p:spPr>
          <a:xfrm>
            <a:off x="1334452" y="270932"/>
            <a:ext cx="8534400" cy="1507067"/>
          </a:xfrm>
        </p:spPr>
        <p:txBody>
          <a:bodyPr/>
          <a:lstStyle/>
          <a:p>
            <a:r>
              <a:rPr lang="en-US" dirty="0"/>
              <a:t>Career Plan Question</a:t>
            </a:r>
            <a:endParaRPr lang="en-GB" dirty="0"/>
          </a:p>
        </p:txBody>
      </p:sp>
      <p:sp>
        <p:nvSpPr>
          <p:cNvPr id="6" name="Content Placeholder 5">
            <a:extLst>
              <a:ext uri="{FF2B5EF4-FFF2-40B4-BE49-F238E27FC236}">
                <a16:creationId xmlns:a16="http://schemas.microsoft.com/office/drawing/2014/main" id="{5C416BD6-D329-4040-853F-A8295B1F356D}"/>
              </a:ext>
            </a:extLst>
          </p:cNvPr>
          <p:cNvSpPr>
            <a:spLocks noGrp="1"/>
          </p:cNvSpPr>
          <p:nvPr>
            <p:ph idx="1"/>
          </p:nvPr>
        </p:nvSpPr>
        <p:spPr>
          <a:xfrm>
            <a:off x="1432560" y="1229361"/>
            <a:ext cx="10220960" cy="1727199"/>
          </a:xfrm>
        </p:spPr>
        <p:txBody>
          <a:bodyPr/>
          <a:lstStyle/>
          <a:p>
            <a:pPr marL="0" indent="0">
              <a:lnSpc>
                <a:spcPct val="200000"/>
              </a:lnSpc>
              <a:buNone/>
            </a:pPr>
            <a:r>
              <a:rPr lang="en-US" dirty="0"/>
              <a:t>Chevening is looking for individuals who have a clear post-study career plan. Please outline your immediate plans upon returning home and your longer term career goals. </a:t>
            </a:r>
            <a:endParaRPr lang="en-GB" dirty="0"/>
          </a:p>
        </p:txBody>
      </p:sp>
    </p:spTree>
    <p:extLst>
      <p:ext uri="{BB962C8B-B14F-4D97-AF65-F5344CB8AC3E}">
        <p14:creationId xmlns:p14="http://schemas.microsoft.com/office/powerpoint/2010/main" val="1017476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B797-E8CD-4D3A-9B1E-75868B3988D7}"/>
              </a:ext>
            </a:extLst>
          </p:cNvPr>
          <p:cNvSpPr>
            <a:spLocks noGrp="1"/>
          </p:cNvSpPr>
          <p:nvPr>
            <p:ph type="title"/>
          </p:nvPr>
        </p:nvSpPr>
        <p:spPr>
          <a:xfrm>
            <a:off x="1334452" y="270932"/>
            <a:ext cx="8534400" cy="1507067"/>
          </a:xfrm>
        </p:spPr>
        <p:txBody>
          <a:bodyPr>
            <a:normAutofit fontScale="90000"/>
          </a:bodyPr>
          <a:lstStyle/>
          <a:p>
            <a:r>
              <a:rPr lang="en-US" dirty="0"/>
              <a:t>Career Plan Question</a:t>
            </a:r>
            <a:br>
              <a:rPr lang="en-US" dirty="0"/>
            </a:br>
            <a:br>
              <a:rPr lang="en-US" dirty="0"/>
            </a:br>
            <a:r>
              <a:rPr lang="en-US" dirty="0"/>
              <a:t>tips</a:t>
            </a:r>
            <a:endParaRPr lang="en-GB" dirty="0"/>
          </a:p>
        </p:txBody>
      </p:sp>
      <p:sp>
        <p:nvSpPr>
          <p:cNvPr id="6" name="Content Placeholder 5">
            <a:extLst>
              <a:ext uri="{FF2B5EF4-FFF2-40B4-BE49-F238E27FC236}">
                <a16:creationId xmlns:a16="http://schemas.microsoft.com/office/drawing/2014/main" id="{5C416BD6-D329-4040-853F-A8295B1F356D}"/>
              </a:ext>
            </a:extLst>
          </p:cNvPr>
          <p:cNvSpPr>
            <a:spLocks noGrp="1"/>
          </p:cNvSpPr>
          <p:nvPr>
            <p:ph idx="1"/>
          </p:nvPr>
        </p:nvSpPr>
        <p:spPr>
          <a:xfrm>
            <a:off x="1334452" y="2641601"/>
            <a:ext cx="10220960" cy="3464559"/>
          </a:xfrm>
        </p:spPr>
        <p:txBody>
          <a:bodyPr/>
          <a:lstStyle/>
          <a:p>
            <a:pPr>
              <a:lnSpc>
                <a:spcPct val="200000"/>
              </a:lnSpc>
            </a:pPr>
            <a:r>
              <a:rPr lang="en-US" dirty="0">
                <a:solidFill>
                  <a:srgbClr val="FF0000"/>
                </a:solidFill>
              </a:rPr>
              <a:t>What – be specific with your plans </a:t>
            </a:r>
          </a:p>
          <a:p>
            <a:pPr>
              <a:lnSpc>
                <a:spcPct val="200000"/>
              </a:lnSpc>
            </a:pPr>
            <a:r>
              <a:rPr lang="en-US" dirty="0">
                <a:solidFill>
                  <a:srgbClr val="00B050"/>
                </a:solidFill>
              </a:rPr>
              <a:t>Why – explain why your plans are important </a:t>
            </a:r>
          </a:p>
          <a:p>
            <a:pPr>
              <a:lnSpc>
                <a:spcPct val="200000"/>
              </a:lnSpc>
            </a:pPr>
            <a:r>
              <a:rPr lang="en-US" dirty="0">
                <a:solidFill>
                  <a:srgbClr val="0070C0"/>
                </a:solidFill>
              </a:rPr>
              <a:t>How – describe vividly how you will achieve these plans </a:t>
            </a:r>
          </a:p>
          <a:p>
            <a:pPr>
              <a:lnSpc>
                <a:spcPct val="200000"/>
              </a:lnSpc>
            </a:pPr>
            <a:r>
              <a:rPr lang="en-US" dirty="0">
                <a:highlight>
                  <a:srgbClr val="FFFF00"/>
                </a:highlight>
              </a:rPr>
              <a:t> When – set a starting and finishing target</a:t>
            </a:r>
          </a:p>
          <a:p>
            <a:pPr>
              <a:lnSpc>
                <a:spcPct val="200000"/>
              </a:lnSpc>
            </a:pPr>
            <a:endParaRPr lang="en-GB" dirty="0"/>
          </a:p>
        </p:txBody>
      </p:sp>
    </p:spTree>
    <p:extLst>
      <p:ext uri="{BB962C8B-B14F-4D97-AF65-F5344CB8AC3E}">
        <p14:creationId xmlns:p14="http://schemas.microsoft.com/office/powerpoint/2010/main" val="4135149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B797-E8CD-4D3A-9B1E-75868B3988D7}"/>
              </a:ext>
            </a:extLst>
          </p:cNvPr>
          <p:cNvSpPr>
            <a:spLocks noGrp="1"/>
          </p:cNvSpPr>
          <p:nvPr>
            <p:ph type="title"/>
          </p:nvPr>
        </p:nvSpPr>
        <p:spPr>
          <a:xfrm>
            <a:off x="1334452" y="270932"/>
            <a:ext cx="8534400" cy="1507067"/>
          </a:xfrm>
        </p:spPr>
        <p:txBody>
          <a:bodyPr>
            <a:normAutofit/>
          </a:bodyPr>
          <a:lstStyle/>
          <a:p>
            <a:r>
              <a:rPr lang="en-US" dirty="0"/>
              <a:t>Career Plan Question</a:t>
            </a:r>
            <a:br>
              <a:rPr lang="en-US" dirty="0"/>
            </a:br>
            <a:r>
              <a:rPr lang="en-US" dirty="0"/>
              <a:t>tips</a:t>
            </a:r>
            <a:endParaRPr lang="en-GB" dirty="0"/>
          </a:p>
        </p:txBody>
      </p:sp>
      <p:sp>
        <p:nvSpPr>
          <p:cNvPr id="6" name="Content Placeholder 5">
            <a:extLst>
              <a:ext uri="{FF2B5EF4-FFF2-40B4-BE49-F238E27FC236}">
                <a16:creationId xmlns:a16="http://schemas.microsoft.com/office/drawing/2014/main" id="{5C416BD6-D329-4040-853F-A8295B1F356D}"/>
              </a:ext>
            </a:extLst>
          </p:cNvPr>
          <p:cNvSpPr>
            <a:spLocks noGrp="1"/>
          </p:cNvSpPr>
          <p:nvPr>
            <p:ph idx="1"/>
          </p:nvPr>
        </p:nvSpPr>
        <p:spPr>
          <a:xfrm>
            <a:off x="1334452" y="1777999"/>
            <a:ext cx="10410508" cy="4958081"/>
          </a:xfrm>
        </p:spPr>
        <p:txBody>
          <a:bodyPr>
            <a:normAutofit lnSpcReduction="10000"/>
          </a:bodyPr>
          <a:lstStyle/>
          <a:p>
            <a:pPr marL="0" indent="0">
              <a:lnSpc>
                <a:spcPct val="200000"/>
              </a:lnSpc>
              <a:buNone/>
            </a:pPr>
            <a:r>
              <a:rPr lang="en-US" dirty="0">
                <a:highlight>
                  <a:srgbClr val="FFFF00"/>
                </a:highlight>
              </a:rPr>
              <a:t>After my study in the UK</a:t>
            </a:r>
            <a:r>
              <a:rPr lang="en-US" dirty="0"/>
              <a:t>, </a:t>
            </a:r>
            <a:r>
              <a:rPr lang="en-US" dirty="0">
                <a:solidFill>
                  <a:srgbClr val="FF0000"/>
                </a:solidFill>
              </a:rPr>
              <a:t>I will start a volunteer project (name of a project) that aims to connect English-speaking travelers with willing learners in an isolated place in ________. </a:t>
            </a:r>
            <a:r>
              <a:rPr lang="en-US" dirty="0">
                <a:solidFill>
                  <a:srgbClr val="00B050"/>
                </a:solidFill>
              </a:rPr>
              <a:t>This project will give all villagers access to local-context English materials, English classes from international visitors, and economic prosperity from paying visitors. </a:t>
            </a:r>
            <a:r>
              <a:rPr lang="en-US" dirty="0">
                <a:solidFill>
                  <a:srgbClr val="0070C0"/>
                </a:solidFill>
              </a:rPr>
              <a:t>To make this happen, I will crowdfund, apply for grants, and recruit volunteers to join my team. I will connect local organizations and stakeholders of every village to the project’s website, international travelers, funding organizations, and other potential organizations which will help promote the project. </a:t>
            </a:r>
            <a:r>
              <a:rPr lang="en-US" dirty="0">
                <a:highlight>
                  <a:srgbClr val="FFFF00"/>
                </a:highlight>
              </a:rPr>
              <a:t>My target is to get this project up and running by _____ ____. </a:t>
            </a:r>
            <a:endParaRPr lang="en-GB" dirty="0">
              <a:highlight>
                <a:srgbClr val="FFFF00"/>
              </a:highlight>
            </a:endParaRPr>
          </a:p>
          <a:p>
            <a:pPr marL="0" indent="0">
              <a:lnSpc>
                <a:spcPct val="200000"/>
              </a:lnSpc>
              <a:buNone/>
            </a:pPr>
            <a:endParaRPr lang="en-GB" dirty="0"/>
          </a:p>
        </p:txBody>
      </p:sp>
    </p:spTree>
    <p:extLst>
      <p:ext uri="{BB962C8B-B14F-4D97-AF65-F5344CB8AC3E}">
        <p14:creationId xmlns:p14="http://schemas.microsoft.com/office/powerpoint/2010/main" val="3807756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53EFF-D5C6-40C8-A1E2-D0CF9D57BD9D}"/>
              </a:ext>
            </a:extLst>
          </p:cNvPr>
          <p:cNvSpPr>
            <a:spLocks noGrp="1"/>
          </p:cNvSpPr>
          <p:nvPr>
            <p:ph type="title"/>
          </p:nvPr>
        </p:nvSpPr>
        <p:spPr/>
        <p:txBody>
          <a:bodyPr/>
          <a:lstStyle/>
          <a:p>
            <a:r>
              <a:rPr lang="en-US" dirty="0"/>
              <a:t>Thank you and good luck! </a:t>
            </a:r>
            <a:endParaRPr lang="en-GB" dirty="0"/>
          </a:p>
        </p:txBody>
      </p:sp>
      <p:sp>
        <p:nvSpPr>
          <p:cNvPr id="3" name="Content Placeholder 2">
            <a:extLst>
              <a:ext uri="{FF2B5EF4-FFF2-40B4-BE49-F238E27FC236}">
                <a16:creationId xmlns:a16="http://schemas.microsoft.com/office/drawing/2014/main" id="{59039A9C-B7DF-42C9-9327-EF32F4E3273F}"/>
              </a:ext>
            </a:extLst>
          </p:cNvPr>
          <p:cNvSpPr>
            <a:spLocks noGrp="1"/>
          </p:cNvSpPr>
          <p:nvPr>
            <p:ph idx="1"/>
          </p:nvPr>
        </p:nvSpPr>
        <p:spPr/>
        <p:txBody>
          <a:bodyPr>
            <a:normAutofit fontScale="92500" lnSpcReduction="10000"/>
          </a:bodyPr>
          <a:lstStyle/>
          <a:p>
            <a:pPr marL="0" indent="0">
              <a:buNone/>
            </a:pPr>
            <a:r>
              <a:rPr lang="en-US" sz="3600" b="1" dirty="0"/>
              <a:t>Made Soma</a:t>
            </a:r>
          </a:p>
          <a:p>
            <a:pPr marL="0" indent="0">
              <a:buNone/>
            </a:pPr>
            <a:r>
              <a:rPr lang="en-US" sz="3600" dirty="0"/>
              <a:t>Email: </a:t>
            </a:r>
            <a:r>
              <a:rPr lang="en-US" sz="3600" dirty="0">
                <a:hlinkClick r:id="rId2"/>
              </a:rPr>
              <a:t>soma.made@gmail.com</a:t>
            </a:r>
            <a:r>
              <a:rPr lang="en-US" sz="3600" dirty="0"/>
              <a:t> </a:t>
            </a:r>
          </a:p>
          <a:p>
            <a:pPr marL="0" indent="0">
              <a:buNone/>
            </a:pPr>
            <a:r>
              <a:rPr lang="en-US" sz="3600" dirty="0"/>
              <a:t>Blog: </a:t>
            </a:r>
            <a:r>
              <a:rPr lang="en-US" sz="3600" dirty="0">
                <a:hlinkClick r:id="rId3"/>
              </a:rPr>
              <a:t>www.madesoma.com</a:t>
            </a:r>
            <a:r>
              <a:rPr lang="en-US" sz="3600" dirty="0"/>
              <a:t> </a:t>
            </a:r>
          </a:p>
          <a:p>
            <a:pPr marL="0" indent="0">
              <a:buNone/>
            </a:pPr>
            <a:endParaRPr lang="en-US" sz="3600" dirty="0"/>
          </a:p>
          <a:p>
            <a:pPr marL="0" indent="0">
              <a:buNone/>
            </a:pPr>
            <a:r>
              <a:rPr lang="en-US" sz="3600" dirty="0"/>
              <a:t>Download this PPT file at </a:t>
            </a:r>
          </a:p>
          <a:p>
            <a:pPr marL="0" indent="0">
              <a:buNone/>
            </a:pPr>
            <a:r>
              <a:rPr lang="en-US" sz="3600" dirty="0">
                <a:hlinkClick r:id="rId4"/>
              </a:rPr>
              <a:t>www.madesoma.com/chevening-sharing</a:t>
            </a:r>
            <a:r>
              <a:rPr lang="en-US" sz="3600" dirty="0"/>
              <a:t> </a:t>
            </a:r>
          </a:p>
        </p:txBody>
      </p:sp>
    </p:spTree>
    <p:extLst>
      <p:ext uri="{BB962C8B-B14F-4D97-AF65-F5344CB8AC3E}">
        <p14:creationId xmlns:p14="http://schemas.microsoft.com/office/powerpoint/2010/main" val="2128282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ell phone&#10;&#10;Description automatically generated">
            <a:extLst>
              <a:ext uri="{FF2B5EF4-FFF2-40B4-BE49-F238E27FC236}">
                <a16:creationId xmlns:a16="http://schemas.microsoft.com/office/drawing/2014/main" id="{2B35A291-842D-498F-A4D9-781C40474B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68937" cy="6858000"/>
          </a:xfrm>
          <a:prstGeom prst="rect">
            <a:avLst/>
          </a:prstGeom>
        </p:spPr>
      </p:pic>
    </p:spTree>
    <p:extLst>
      <p:ext uri="{BB962C8B-B14F-4D97-AF65-F5344CB8AC3E}">
        <p14:creationId xmlns:p14="http://schemas.microsoft.com/office/powerpoint/2010/main" val="512517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54E67-01F2-494C-AB4F-3DAAF9BC2215}"/>
              </a:ext>
            </a:extLst>
          </p:cNvPr>
          <p:cNvSpPr>
            <a:spLocks noGrp="1"/>
          </p:cNvSpPr>
          <p:nvPr>
            <p:ph type="title"/>
          </p:nvPr>
        </p:nvSpPr>
        <p:spPr>
          <a:xfrm>
            <a:off x="1527492" y="472439"/>
            <a:ext cx="8534400" cy="1507067"/>
          </a:xfrm>
        </p:spPr>
        <p:txBody>
          <a:bodyPr>
            <a:normAutofit/>
          </a:bodyPr>
          <a:lstStyle/>
          <a:p>
            <a:r>
              <a:rPr lang="en-US" sz="4800" dirty="0"/>
              <a:t>Essay questions </a:t>
            </a:r>
            <a:endParaRPr lang="en-GB" sz="4800" dirty="0"/>
          </a:p>
        </p:txBody>
      </p:sp>
      <p:sp>
        <p:nvSpPr>
          <p:cNvPr id="3" name="Content Placeholder 2">
            <a:extLst>
              <a:ext uri="{FF2B5EF4-FFF2-40B4-BE49-F238E27FC236}">
                <a16:creationId xmlns:a16="http://schemas.microsoft.com/office/drawing/2014/main" id="{8CCEDC93-6C09-4C08-84D0-58D8F099D424}"/>
              </a:ext>
            </a:extLst>
          </p:cNvPr>
          <p:cNvSpPr>
            <a:spLocks noGrp="1"/>
          </p:cNvSpPr>
          <p:nvPr>
            <p:ph idx="1"/>
          </p:nvPr>
        </p:nvSpPr>
        <p:spPr>
          <a:xfrm>
            <a:off x="1334452" y="1786466"/>
            <a:ext cx="9953308" cy="3845561"/>
          </a:xfrm>
        </p:spPr>
        <p:txBody>
          <a:bodyPr>
            <a:normAutofit/>
          </a:bodyPr>
          <a:lstStyle/>
          <a:p>
            <a:r>
              <a:rPr lang="en-US" sz="3600" dirty="0"/>
              <a:t>Leadership and Influence Question</a:t>
            </a:r>
          </a:p>
          <a:p>
            <a:r>
              <a:rPr lang="en-US" sz="3600" dirty="0"/>
              <a:t>Networking Question </a:t>
            </a:r>
          </a:p>
          <a:p>
            <a:r>
              <a:rPr lang="en-US" sz="3600" dirty="0"/>
              <a:t>Studying in the UK Question </a:t>
            </a:r>
          </a:p>
          <a:p>
            <a:r>
              <a:rPr lang="en-US" sz="3600" dirty="0"/>
              <a:t>Career Plan Question</a:t>
            </a:r>
            <a:endParaRPr lang="en-GB" sz="3600" dirty="0"/>
          </a:p>
        </p:txBody>
      </p:sp>
    </p:spTree>
    <p:extLst>
      <p:ext uri="{BB962C8B-B14F-4D97-AF65-F5344CB8AC3E}">
        <p14:creationId xmlns:p14="http://schemas.microsoft.com/office/powerpoint/2010/main" val="1310096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B797-E8CD-4D3A-9B1E-75868B3988D7}"/>
              </a:ext>
            </a:extLst>
          </p:cNvPr>
          <p:cNvSpPr>
            <a:spLocks noGrp="1"/>
          </p:cNvSpPr>
          <p:nvPr>
            <p:ph type="title"/>
          </p:nvPr>
        </p:nvSpPr>
        <p:spPr>
          <a:xfrm>
            <a:off x="1182052" y="443653"/>
            <a:ext cx="10339388" cy="1080348"/>
          </a:xfrm>
        </p:spPr>
        <p:txBody>
          <a:bodyPr/>
          <a:lstStyle/>
          <a:p>
            <a:r>
              <a:rPr lang="en-US" b="1" dirty="0"/>
              <a:t>LEADERSHIP &amp; INFLUENCE QUESTION</a:t>
            </a:r>
            <a:endParaRPr lang="en-GB" dirty="0"/>
          </a:p>
        </p:txBody>
      </p:sp>
      <p:sp>
        <p:nvSpPr>
          <p:cNvPr id="6" name="Content Placeholder 5">
            <a:extLst>
              <a:ext uri="{FF2B5EF4-FFF2-40B4-BE49-F238E27FC236}">
                <a16:creationId xmlns:a16="http://schemas.microsoft.com/office/drawing/2014/main" id="{5C416BD6-D329-4040-853F-A8295B1F356D}"/>
              </a:ext>
            </a:extLst>
          </p:cNvPr>
          <p:cNvSpPr>
            <a:spLocks noGrp="1"/>
          </p:cNvSpPr>
          <p:nvPr>
            <p:ph idx="1"/>
          </p:nvPr>
        </p:nvSpPr>
        <p:spPr>
          <a:xfrm>
            <a:off x="1293812" y="1788159"/>
            <a:ext cx="10451148" cy="2702559"/>
          </a:xfrm>
        </p:spPr>
        <p:txBody>
          <a:bodyPr/>
          <a:lstStyle/>
          <a:p>
            <a:pPr marL="0" indent="0">
              <a:lnSpc>
                <a:spcPct val="150000"/>
              </a:lnSpc>
              <a:buNone/>
            </a:pPr>
            <a:r>
              <a:rPr lang="en-US" dirty="0"/>
              <a:t>Chevening is looking for individuals that will be </a:t>
            </a:r>
            <a:r>
              <a:rPr lang="en-US" b="1" dirty="0"/>
              <a:t>future leaders or influencers</a:t>
            </a:r>
            <a:r>
              <a:rPr lang="en-US" dirty="0"/>
              <a:t> in their home countries. Explain how you meet this requirement, using </a:t>
            </a:r>
            <a:r>
              <a:rPr lang="en-US" b="1" dirty="0"/>
              <a:t>clear examples</a:t>
            </a:r>
            <a:r>
              <a:rPr lang="en-US" dirty="0"/>
              <a:t> of your own leadership and influencing skills to support your answer.</a:t>
            </a:r>
            <a:endParaRPr lang="en-GB" dirty="0"/>
          </a:p>
        </p:txBody>
      </p:sp>
    </p:spTree>
    <p:extLst>
      <p:ext uri="{BB962C8B-B14F-4D97-AF65-F5344CB8AC3E}">
        <p14:creationId xmlns:p14="http://schemas.microsoft.com/office/powerpoint/2010/main" val="2813620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B797-E8CD-4D3A-9B1E-75868B3988D7}"/>
              </a:ext>
            </a:extLst>
          </p:cNvPr>
          <p:cNvSpPr>
            <a:spLocks noGrp="1"/>
          </p:cNvSpPr>
          <p:nvPr>
            <p:ph type="title"/>
          </p:nvPr>
        </p:nvSpPr>
        <p:spPr>
          <a:xfrm>
            <a:off x="1598612" y="331892"/>
            <a:ext cx="9404668" cy="1507067"/>
          </a:xfrm>
        </p:spPr>
        <p:txBody>
          <a:bodyPr>
            <a:normAutofit fontScale="90000"/>
          </a:bodyPr>
          <a:lstStyle/>
          <a:p>
            <a:r>
              <a:rPr lang="en-US" b="1" dirty="0"/>
              <a:t>LEADERSHIP &amp; INFLUENCE QUESTION</a:t>
            </a:r>
            <a:br>
              <a:rPr lang="en-US" b="1" dirty="0"/>
            </a:br>
            <a:br>
              <a:rPr lang="en-US" b="1" dirty="0"/>
            </a:br>
            <a:r>
              <a:rPr lang="en-US" b="1" dirty="0"/>
              <a:t>tips </a:t>
            </a:r>
            <a:endParaRPr lang="en-GB" dirty="0"/>
          </a:p>
        </p:txBody>
      </p:sp>
      <p:sp>
        <p:nvSpPr>
          <p:cNvPr id="6" name="Content Placeholder 5">
            <a:extLst>
              <a:ext uri="{FF2B5EF4-FFF2-40B4-BE49-F238E27FC236}">
                <a16:creationId xmlns:a16="http://schemas.microsoft.com/office/drawing/2014/main" id="{5C416BD6-D329-4040-853F-A8295B1F356D}"/>
              </a:ext>
            </a:extLst>
          </p:cNvPr>
          <p:cNvSpPr>
            <a:spLocks noGrp="1"/>
          </p:cNvSpPr>
          <p:nvPr>
            <p:ph idx="1"/>
          </p:nvPr>
        </p:nvSpPr>
        <p:spPr>
          <a:xfrm>
            <a:off x="1598612" y="2062480"/>
            <a:ext cx="10044748" cy="4328160"/>
          </a:xfrm>
        </p:spPr>
        <p:txBody>
          <a:bodyPr>
            <a:normAutofit/>
          </a:bodyPr>
          <a:lstStyle/>
          <a:p>
            <a:pPr marL="0" indent="0">
              <a:lnSpc>
                <a:spcPct val="150000"/>
              </a:lnSpc>
              <a:buNone/>
            </a:pPr>
            <a:r>
              <a:rPr lang="en-US" sz="3600" b="1" dirty="0"/>
              <a:t>THE “STAR” METHOD</a:t>
            </a:r>
          </a:p>
          <a:p>
            <a:pPr>
              <a:lnSpc>
                <a:spcPct val="150000"/>
              </a:lnSpc>
            </a:pPr>
            <a:r>
              <a:rPr lang="en-US" dirty="0">
                <a:solidFill>
                  <a:srgbClr val="FF0000"/>
                </a:solidFill>
              </a:rPr>
              <a:t>S – Situation </a:t>
            </a:r>
          </a:p>
          <a:p>
            <a:pPr>
              <a:lnSpc>
                <a:spcPct val="150000"/>
              </a:lnSpc>
            </a:pPr>
            <a:r>
              <a:rPr lang="en-US" dirty="0">
                <a:solidFill>
                  <a:srgbClr val="00B050"/>
                </a:solidFill>
              </a:rPr>
              <a:t>T – Task </a:t>
            </a:r>
          </a:p>
          <a:p>
            <a:pPr>
              <a:lnSpc>
                <a:spcPct val="150000"/>
              </a:lnSpc>
            </a:pPr>
            <a:r>
              <a:rPr lang="en-US" dirty="0">
                <a:solidFill>
                  <a:srgbClr val="0070C0"/>
                </a:solidFill>
              </a:rPr>
              <a:t>A – Action </a:t>
            </a:r>
          </a:p>
          <a:p>
            <a:pPr>
              <a:lnSpc>
                <a:spcPct val="150000"/>
              </a:lnSpc>
            </a:pPr>
            <a:r>
              <a:rPr lang="en-US" dirty="0">
                <a:highlight>
                  <a:srgbClr val="FFFF00"/>
                </a:highlight>
              </a:rPr>
              <a:t>R – Result</a:t>
            </a:r>
            <a:endParaRPr lang="en-GB" dirty="0">
              <a:highlight>
                <a:srgbClr val="FFFF00"/>
              </a:highlight>
            </a:endParaRPr>
          </a:p>
        </p:txBody>
      </p:sp>
    </p:spTree>
    <p:extLst>
      <p:ext uri="{BB962C8B-B14F-4D97-AF65-F5344CB8AC3E}">
        <p14:creationId xmlns:p14="http://schemas.microsoft.com/office/powerpoint/2010/main" val="265156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B797-E8CD-4D3A-9B1E-75868B3988D7}"/>
              </a:ext>
            </a:extLst>
          </p:cNvPr>
          <p:cNvSpPr>
            <a:spLocks noGrp="1"/>
          </p:cNvSpPr>
          <p:nvPr>
            <p:ph type="title"/>
          </p:nvPr>
        </p:nvSpPr>
        <p:spPr>
          <a:xfrm>
            <a:off x="1151572" y="149013"/>
            <a:ext cx="10156508" cy="1507067"/>
          </a:xfrm>
        </p:spPr>
        <p:txBody>
          <a:bodyPr>
            <a:normAutofit/>
          </a:bodyPr>
          <a:lstStyle/>
          <a:p>
            <a:r>
              <a:rPr lang="en-US" b="1" dirty="0"/>
              <a:t>LEADERSHIP &amp; INFLUENCE QUESTION</a:t>
            </a:r>
            <a:br>
              <a:rPr lang="en-US" b="1" dirty="0"/>
            </a:br>
            <a:r>
              <a:rPr lang="en-US" b="1" dirty="0"/>
              <a:t>tips </a:t>
            </a:r>
            <a:endParaRPr lang="en-GB" dirty="0"/>
          </a:p>
        </p:txBody>
      </p:sp>
      <p:sp>
        <p:nvSpPr>
          <p:cNvPr id="6" name="Content Placeholder 5">
            <a:extLst>
              <a:ext uri="{FF2B5EF4-FFF2-40B4-BE49-F238E27FC236}">
                <a16:creationId xmlns:a16="http://schemas.microsoft.com/office/drawing/2014/main" id="{5C416BD6-D329-4040-853F-A8295B1F356D}"/>
              </a:ext>
            </a:extLst>
          </p:cNvPr>
          <p:cNvSpPr>
            <a:spLocks noGrp="1"/>
          </p:cNvSpPr>
          <p:nvPr>
            <p:ph idx="1"/>
          </p:nvPr>
        </p:nvSpPr>
        <p:spPr>
          <a:xfrm>
            <a:off x="1151572" y="1656080"/>
            <a:ext cx="10644188" cy="5052907"/>
          </a:xfrm>
        </p:spPr>
        <p:txBody>
          <a:bodyPr>
            <a:normAutofit lnSpcReduction="10000"/>
          </a:bodyPr>
          <a:lstStyle/>
          <a:p>
            <a:pPr marL="0" indent="0">
              <a:lnSpc>
                <a:spcPct val="150000"/>
              </a:lnSpc>
              <a:buNone/>
            </a:pPr>
            <a:r>
              <a:rPr lang="en-US" dirty="0">
                <a:solidFill>
                  <a:srgbClr val="FF0000"/>
                </a:solidFill>
              </a:rPr>
              <a:t>In 2014, I worked on the Kul-Kul English Connection (KKEC), a free English program for local students around the Green School, an international school focused on sustainability education. </a:t>
            </a:r>
            <a:r>
              <a:rPr lang="en-US" dirty="0">
                <a:solidFill>
                  <a:srgbClr val="00B050"/>
                </a:solidFill>
              </a:rPr>
              <a:t>KKEC uses English as a tool to overcome the language barrier between local and international communities so we can solve environmental problems together</a:t>
            </a:r>
            <a:r>
              <a:rPr lang="en-US" dirty="0">
                <a:solidFill>
                  <a:srgbClr val="0070C0"/>
                </a:solidFill>
              </a:rPr>
              <a:t>.  At the beginning of the program, I worked with eight local schools and various teachers in the area to recruit 90 motivated students to the program. I invited the selected students and their parents to the Green School for interviews and scheduling. To help me teach the English classes, I recruited and trained native speaker volunteers. In 2015, we doubled the enrollment to 110 students. Training and supervising two new teachers that KKEC hired was my extra job.</a:t>
            </a:r>
            <a:r>
              <a:rPr lang="en-US" dirty="0"/>
              <a:t> </a:t>
            </a:r>
            <a:r>
              <a:rPr lang="en-US" dirty="0">
                <a:highlight>
                  <a:srgbClr val="FFFF00"/>
                </a:highlight>
              </a:rPr>
              <a:t>Currently, KKEC has grown to 264 students and 6 teachers.  As a result of this project, students are not only more informed about English but also about environmental issues in their community. Most importantly, they can help solve these problems.</a:t>
            </a:r>
            <a:endParaRPr lang="en-GB" dirty="0">
              <a:highlight>
                <a:srgbClr val="FFFF00"/>
              </a:highlight>
            </a:endParaRPr>
          </a:p>
          <a:p>
            <a:pPr marL="0" indent="0">
              <a:lnSpc>
                <a:spcPct val="150000"/>
              </a:lnSpc>
              <a:buNone/>
            </a:pPr>
            <a:endParaRPr lang="en-GB" dirty="0"/>
          </a:p>
        </p:txBody>
      </p:sp>
    </p:spTree>
    <p:extLst>
      <p:ext uri="{BB962C8B-B14F-4D97-AF65-F5344CB8AC3E}">
        <p14:creationId xmlns:p14="http://schemas.microsoft.com/office/powerpoint/2010/main" val="1370593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C630F-9088-4209-A46D-3F6742FBE97B}"/>
              </a:ext>
            </a:extLst>
          </p:cNvPr>
          <p:cNvSpPr>
            <a:spLocks noGrp="1"/>
          </p:cNvSpPr>
          <p:nvPr>
            <p:ph type="title"/>
          </p:nvPr>
        </p:nvSpPr>
        <p:spPr>
          <a:xfrm>
            <a:off x="1251426" y="209972"/>
            <a:ext cx="8534400" cy="1507067"/>
          </a:xfrm>
        </p:spPr>
        <p:txBody>
          <a:bodyPr/>
          <a:lstStyle/>
          <a:p>
            <a:r>
              <a:rPr lang="en-US" dirty="0"/>
              <a:t>Networking Question </a:t>
            </a:r>
            <a:br>
              <a:rPr lang="en-US" dirty="0"/>
            </a:br>
            <a:endParaRPr lang="en-GB" dirty="0"/>
          </a:p>
        </p:txBody>
      </p:sp>
      <p:sp>
        <p:nvSpPr>
          <p:cNvPr id="3" name="Content Placeholder 2">
            <a:extLst>
              <a:ext uri="{FF2B5EF4-FFF2-40B4-BE49-F238E27FC236}">
                <a16:creationId xmlns:a16="http://schemas.microsoft.com/office/drawing/2014/main" id="{B8BA57B7-5859-4D93-933F-1E473B1ABD4A}"/>
              </a:ext>
            </a:extLst>
          </p:cNvPr>
          <p:cNvSpPr>
            <a:spLocks noGrp="1"/>
          </p:cNvSpPr>
          <p:nvPr>
            <p:ph idx="1"/>
          </p:nvPr>
        </p:nvSpPr>
        <p:spPr>
          <a:xfrm>
            <a:off x="1251426" y="1200573"/>
            <a:ext cx="10176828" cy="2672080"/>
          </a:xfrm>
        </p:spPr>
        <p:txBody>
          <a:bodyPr/>
          <a:lstStyle/>
          <a:p>
            <a:pPr marL="0" indent="0">
              <a:lnSpc>
                <a:spcPct val="150000"/>
              </a:lnSpc>
              <a:buNone/>
            </a:pPr>
            <a:r>
              <a:rPr lang="en-US" dirty="0"/>
              <a:t>Chevening is looking for individuals with </a:t>
            </a:r>
            <a:r>
              <a:rPr lang="en-US" b="1" dirty="0"/>
              <a:t>strong</a:t>
            </a:r>
            <a:r>
              <a:rPr lang="en-US" dirty="0"/>
              <a:t> </a:t>
            </a:r>
            <a:r>
              <a:rPr lang="en-US" b="1" dirty="0"/>
              <a:t>networking skills</a:t>
            </a:r>
            <a:r>
              <a:rPr lang="en-US" dirty="0"/>
              <a:t>, who will engage with the Chevening community and influence and lead others in their chosen profession. Explain how you meet this requirement, using clear examples of your networking skills, and outline how you hope to use these skills in the future.</a:t>
            </a:r>
            <a:br>
              <a:rPr lang="en-US" dirty="0"/>
            </a:br>
            <a:endParaRPr lang="en-GB" dirty="0"/>
          </a:p>
        </p:txBody>
      </p:sp>
    </p:spTree>
    <p:extLst>
      <p:ext uri="{BB962C8B-B14F-4D97-AF65-F5344CB8AC3E}">
        <p14:creationId xmlns:p14="http://schemas.microsoft.com/office/powerpoint/2010/main" val="165105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C630F-9088-4209-A46D-3F6742FBE97B}"/>
              </a:ext>
            </a:extLst>
          </p:cNvPr>
          <p:cNvSpPr>
            <a:spLocks noGrp="1"/>
          </p:cNvSpPr>
          <p:nvPr>
            <p:ph type="title"/>
          </p:nvPr>
        </p:nvSpPr>
        <p:spPr>
          <a:xfrm>
            <a:off x="1251426" y="209972"/>
            <a:ext cx="8534400" cy="1507067"/>
          </a:xfrm>
        </p:spPr>
        <p:txBody>
          <a:bodyPr>
            <a:normAutofit fontScale="90000"/>
          </a:bodyPr>
          <a:lstStyle/>
          <a:p>
            <a:r>
              <a:rPr lang="en-US" dirty="0"/>
              <a:t>Networking Question </a:t>
            </a:r>
            <a:br>
              <a:rPr lang="en-US" dirty="0"/>
            </a:br>
            <a:r>
              <a:rPr lang="en-US" dirty="0"/>
              <a:t>tips </a:t>
            </a:r>
            <a:br>
              <a:rPr lang="en-US" dirty="0"/>
            </a:br>
            <a:endParaRPr lang="en-GB" dirty="0"/>
          </a:p>
        </p:txBody>
      </p:sp>
      <p:sp>
        <p:nvSpPr>
          <p:cNvPr id="3" name="Content Placeholder 2">
            <a:extLst>
              <a:ext uri="{FF2B5EF4-FFF2-40B4-BE49-F238E27FC236}">
                <a16:creationId xmlns:a16="http://schemas.microsoft.com/office/drawing/2014/main" id="{B8BA57B7-5859-4D93-933F-1E473B1ABD4A}"/>
              </a:ext>
            </a:extLst>
          </p:cNvPr>
          <p:cNvSpPr>
            <a:spLocks noGrp="1"/>
          </p:cNvSpPr>
          <p:nvPr>
            <p:ph idx="1"/>
          </p:nvPr>
        </p:nvSpPr>
        <p:spPr>
          <a:xfrm>
            <a:off x="1251426" y="1810173"/>
            <a:ext cx="9873774" cy="2650067"/>
          </a:xfrm>
        </p:spPr>
        <p:txBody>
          <a:bodyPr>
            <a:normAutofit/>
          </a:bodyPr>
          <a:lstStyle/>
          <a:p>
            <a:pPr>
              <a:lnSpc>
                <a:spcPct val="150000"/>
              </a:lnSpc>
            </a:pPr>
            <a:r>
              <a:rPr lang="en-US" dirty="0"/>
              <a:t>A networking skill </a:t>
            </a:r>
          </a:p>
          <a:p>
            <a:pPr>
              <a:lnSpc>
                <a:spcPct val="150000"/>
              </a:lnSpc>
            </a:pPr>
            <a:r>
              <a:rPr lang="en-US" dirty="0"/>
              <a:t>The “STAR” method</a:t>
            </a:r>
          </a:p>
          <a:p>
            <a:pPr>
              <a:lnSpc>
                <a:spcPct val="150000"/>
              </a:lnSpc>
            </a:pPr>
            <a:r>
              <a:rPr lang="en-US" dirty="0"/>
              <a:t>How to use these skills in the future (in the closing paragraph) </a:t>
            </a:r>
            <a:br>
              <a:rPr lang="en-US" dirty="0"/>
            </a:br>
            <a:endParaRPr lang="en-GB" dirty="0"/>
          </a:p>
        </p:txBody>
      </p:sp>
    </p:spTree>
    <p:extLst>
      <p:ext uri="{BB962C8B-B14F-4D97-AF65-F5344CB8AC3E}">
        <p14:creationId xmlns:p14="http://schemas.microsoft.com/office/powerpoint/2010/main" val="3941478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C630F-9088-4209-A46D-3F6742FBE97B}"/>
              </a:ext>
            </a:extLst>
          </p:cNvPr>
          <p:cNvSpPr>
            <a:spLocks noGrp="1"/>
          </p:cNvSpPr>
          <p:nvPr>
            <p:ph type="title"/>
          </p:nvPr>
        </p:nvSpPr>
        <p:spPr>
          <a:xfrm>
            <a:off x="1251426" y="209972"/>
            <a:ext cx="8534400" cy="1507067"/>
          </a:xfrm>
        </p:spPr>
        <p:txBody>
          <a:bodyPr>
            <a:normAutofit fontScale="90000"/>
          </a:bodyPr>
          <a:lstStyle/>
          <a:p>
            <a:r>
              <a:rPr lang="en-US" dirty="0"/>
              <a:t>Networking Question </a:t>
            </a:r>
            <a:br>
              <a:rPr lang="en-US" dirty="0"/>
            </a:br>
            <a:r>
              <a:rPr lang="en-US" dirty="0"/>
              <a:t>tips </a:t>
            </a:r>
            <a:br>
              <a:rPr lang="en-US" dirty="0"/>
            </a:br>
            <a:endParaRPr lang="en-GB" dirty="0"/>
          </a:p>
        </p:txBody>
      </p:sp>
      <p:sp>
        <p:nvSpPr>
          <p:cNvPr id="3" name="Content Placeholder 2">
            <a:extLst>
              <a:ext uri="{FF2B5EF4-FFF2-40B4-BE49-F238E27FC236}">
                <a16:creationId xmlns:a16="http://schemas.microsoft.com/office/drawing/2014/main" id="{B8BA57B7-5859-4D93-933F-1E473B1ABD4A}"/>
              </a:ext>
            </a:extLst>
          </p:cNvPr>
          <p:cNvSpPr>
            <a:spLocks noGrp="1"/>
          </p:cNvSpPr>
          <p:nvPr>
            <p:ph idx="1"/>
          </p:nvPr>
        </p:nvSpPr>
        <p:spPr>
          <a:xfrm>
            <a:off x="1251426" y="1810173"/>
            <a:ext cx="10056654" cy="3615267"/>
          </a:xfrm>
        </p:spPr>
        <p:txBody>
          <a:bodyPr>
            <a:normAutofit/>
          </a:bodyPr>
          <a:lstStyle/>
          <a:p>
            <a:pPr marL="0" indent="0">
              <a:lnSpc>
                <a:spcPct val="150000"/>
              </a:lnSpc>
              <a:buNone/>
            </a:pPr>
            <a:r>
              <a:rPr lang="en-US" b="1" dirty="0"/>
              <a:t>Showing interest in other people is crucial. </a:t>
            </a:r>
            <a:r>
              <a:rPr lang="en-US" dirty="0">
                <a:solidFill>
                  <a:srgbClr val="FF0000"/>
                </a:solidFill>
              </a:rPr>
              <a:t>When I visited a local high school </a:t>
            </a:r>
            <a:r>
              <a:rPr lang="en-US" dirty="0">
                <a:solidFill>
                  <a:srgbClr val="00B0F0"/>
                </a:solidFill>
              </a:rPr>
              <a:t>for a collaborative project with the Green School,</a:t>
            </a:r>
            <a:r>
              <a:rPr lang="en-US" dirty="0"/>
              <a:t> </a:t>
            </a:r>
            <a:r>
              <a:rPr lang="en-US" dirty="0">
                <a:solidFill>
                  <a:srgbClr val="0070C0"/>
                </a:solidFill>
              </a:rPr>
              <a:t>I was genuinely interested in the school’s environment and programs. I asked the principal about the school’s accomplishments and other information I found from my research prior to the visit. </a:t>
            </a:r>
            <a:r>
              <a:rPr lang="en-US" dirty="0">
                <a:highlight>
                  <a:srgbClr val="FFFF00"/>
                </a:highlight>
              </a:rPr>
              <a:t>As a result, the local school was concerned with participating in our projects. Our joined projects include Bamboo Planting, Sustainable Solution Conference, and Earth Day celebration. </a:t>
            </a:r>
            <a:endParaRPr lang="en-GB" dirty="0">
              <a:highlight>
                <a:srgbClr val="FFFF00"/>
              </a:highlight>
            </a:endParaRPr>
          </a:p>
        </p:txBody>
      </p:sp>
    </p:spTree>
    <p:extLst>
      <p:ext uri="{BB962C8B-B14F-4D97-AF65-F5344CB8AC3E}">
        <p14:creationId xmlns:p14="http://schemas.microsoft.com/office/powerpoint/2010/main" val="4016314768"/>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386</TotalTime>
  <Words>646</Words>
  <Application>Microsoft Office PowerPoint</Application>
  <PresentationFormat>Widescreen</PresentationFormat>
  <Paragraphs>50</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Gill Sans MT</vt:lpstr>
      <vt:lpstr>Impact</vt:lpstr>
      <vt:lpstr>Badge</vt:lpstr>
      <vt:lpstr>Chevening scholarship </vt:lpstr>
      <vt:lpstr>PowerPoint Presentation</vt:lpstr>
      <vt:lpstr>Essay questions </vt:lpstr>
      <vt:lpstr>LEADERSHIP &amp; INFLUENCE QUESTION</vt:lpstr>
      <vt:lpstr>LEADERSHIP &amp; INFLUENCE QUESTION  tips </vt:lpstr>
      <vt:lpstr>LEADERSHIP &amp; INFLUENCE QUESTION tips </vt:lpstr>
      <vt:lpstr>Networking Question  </vt:lpstr>
      <vt:lpstr>Networking Question  tips  </vt:lpstr>
      <vt:lpstr>Networking Question  tips  </vt:lpstr>
      <vt:lpstr>Studying in the UK Question </vt:lpstr>
      <vt:lpstr>Studying in the UK Question   tips</vt:lpstr>
      <vt:lpstr>Career Plan Question</vt:lpstr>
      <vt:lpstr>Career Plan Question  tips</vt:lpstr>
      <vt:lpstr>Career Plan Question tips</vt:lpstr>
      <vt:lpstr>Thank you and good luck!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Soma</dc:creator>
  <cp:lastModifiedBy>M Soma</cp:lastModifiedBy>
  <cp:revision>40</cp:revision>
  <dcterms:created xsi:type="dcterms:W3CDTF">2019-06-28T13:24:06Z</dcterms:created>
  <dcterms:modified xsi:type="dcterms:W3CDTF">2019-06-29T02:24:51Z</dcterms:modified>
</cp:coreProperties>
</file>